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3779838" cy="53276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édéric LIEVRE" initials="FL" lastIdx="3" clrIdx="0">
    <p:extLst>
      <p:ext uri="{19B8F6BF-5375-455C-9EA6-DF929625EA0E}">
        <p15:presenceInfo xmlns:p15="http://schemas.microsoft.com/office/powerpoint/2012/main" userId="Frédéric LIEV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57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4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488" y="871910"/>
            <a:ext cx="3212862" cy="1854811"/>
          </a:xfrm>
        </p:spPr>
        <p:txBody>
          <a:bodyPr anchor="b"/>
          <a:lstStyle>
            <a:lvl1pPr algn="ctr">
              <a:defRPr sz="24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80" y="2798250"/>
            <a:ext cx="2834879" cy="1286282"/>
          </a:xfrm>
        </p:spPr>
        <p:txBody>
          <a:bodyPr/>
          <a:lstStyle>
            <a:lvl1pPr marL="0" indent="0" algn="ctr">
              <a:buNone/>
              <a:defRPr sz="992"/>
            </a:lvl1pPr>
            <a:lvl2pPr marL="189006" indent="0" algn="ctr">
              <a:buNone/>
              <a:defRPr sz="827"/>
            </a:lvl2pPr>
            <a:lvl3pPr marL="378013" indent="0" algn="ctr">
              <a:buNone/>
              <a:defRPr sz="744"/>
            </a:lvl3pPr>
            <a:lvl4pPr marL="567019" indent="0" algn="ctr">
              <a:buNone/>
              <a:defRPr sz="661"/>
            </a:lvl4pPr>
            <a:lvl5pPr marL="756026" indent="0" algn="ctr">
              <a:buNone/>
              <a:defRPr sz="661"/>
            </a:lvl5pPr>
            <a:lvl6pPr marL="945032" indent="0" algn="ctr">
              <a:buNone/>
              <a:defRPr sz="661"/>
            </a:lvl6pPr>
            <a:lvl7pPr marL="1134039" indent="0" algn="ctr">
              <a:buNone/>
              <a:defRPr sz="661"/>
            </a:lvl7pPr>
            <a:lvl8pPr marL="1323045" indent="0" algn="ctr">
              <a:buNone/>
              <a:defRPr sz="661"/>
            </a:lvl8pPr>
            <a:lvl9pPr marL="1512052" indent="0" algn="ctr">
              <a:buNone/>
              <a:defRPr sz="66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2D8D-8318-4554-9060-A7D4F36B54FC}" type="datetimeFigureOut">
              <a:rPr lang="fr-FR" smtClean="0"/>
              <a:t>10/04/2026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65B8-67FE-4BD0-8F23-6898C67D37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30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2D8D-8318-4554-9060-A7D4F36B54FC}" type="datetimeFigureOut">
              <a:rPr lang="fr-FR" smtClean="0"/>
              <a:t>10/04/2026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65B8-67FE-4BD0-8F23-6898C67D37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58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04947" y="283648"/>
            <a:ext cx="815028" cy="451493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864" y="283648"/>
            <a:ext cx="2397835" cy="45149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2D8D-8318-4554-9060-A7D4F36B54FC}" type="datetimeFigureOut">
              <a:rPr lang="fr-FR" smtClean="0"/>
              <a:t>10/04/2026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65B8-67FE-4BD0-8F23-6898C67D37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93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2D8D-8318-4554-9060-A7D4F36B54FC}" type="datetimeFigureOut">
              <a:rPr lang="fr-FR" smtClean="0"/>
              <a:t>10/04/2026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65B8-67FE-4BD0-8F23-6898C67D37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8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96" y="1328214"/>
            <a:ext cx="3260110" cy="2216154"/>
          </a:xfrm>
        </p:spPr>
        <p:txBody>
          <a:bodyPr anchor="b"/>
          <a:lstStyle>
            <a:lvl1pPr>
              <a:defRPr sz="24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96" y="3565334"/>
            <a:ext cx="3260110" cy="1165423"/>
          </a:xfrm>
        </p:spPr>
        <p:txBody>
          <a:bodyPr/>
          <a:lstStyle>
            <a:lvl1pPr marL="0" indent="0">
              <a:buNone/>
              <a:defRPr sz="992">
                <a:solidFill>
                  <a:schemeClr val="tx1"/>
                </a:solidFill>
              </a:defRPr>
            </a:lvl1pPr>
            <a:lvl2pPr marL="189006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2pPr>
            <a:lvl3pPr marL="378013" indent="0">
              <a:buNone/>
              <a:defRPr sz="744">
                <a:solidFill>
                  <a:schemeClr val="tx1">
                    <a:tint val="75000"/>
                  </a:schemeClr>
                </a:solidFill>
              </a:defRPr>
            </a:lvl3pPr>
            <a:lvl4pPr marL="567019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4pPr>
            <a:lvl5pPr marL="756026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5pPr>
            <a:lvl6pPr marL="945032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6pPr>
            <a:lvl7pPr marL="1134039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7pPr>
            <a:lvl8pPr marL="1323045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8pPr>
            <a:lvl9pPr marL="1512052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2D8D-8318-4554-9060-A7D4F36B54FC}" type="datetimeFigureOut">
              <a:rPr lang="fr-FR" smtClean="0"/>
              <a:t>10/04/2026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65B8-67FE-4BD0-8F23-6898C67D37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23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864" y="1418240"/>
            <a:ext cx="1606431" cy="33803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3543" y="1418240"/>
            <a:ext cx="1606431" cy="33803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2D8D-8318-4554-9060-A7D4F36B54FC}" type="datetimeFigureOut">
              <a:rPr lang="fr-FR" smtClean="0"/>
              <a:t>10/04/2026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65B8-67FE-4BD0-8F23-6898C67D37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64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6" y="283649"/>
            <a:ext cx="3260110" cy="102976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357" y="1306014"/>
            <a:ext cx="1599048" cy="640058"/>
          </a:xfrm>
        </p:spPr>
        <p:txBody>
          <a:bodyPr anchor="b"/>
          <a:lstStyle>
            <a:lvl1pPr marL="0" indent="0">
              <a:buNone/>
              <a:defRPr sz="992" b="1"/>
            </a:lvl1pPr>
            <a:lvl2pPr marL="189006" indent="0">
              <a:buNone/>
              <a:defRPr sz="827" b="1"/>
            </a:lvl2pPr>
            <a:lvl3pPr marL="378013" indent="0">
              <a:buNone/>
              <a:defRPr sz="744" b="1"/>
            </a:lvl3pPr>
            <a:lvl4pPr marL="567019" indent="0">
              <a:buNone/>
              <a:defRPr sz="661" b="1"/>
            </a:lvl4pPr>
            <a:lvl5pPr marL="756026" indent="0">
              <a:buNone/>
              <a:defRPr sz="661" b="1"/>
            </a:lvl5pPr>
            <a:lvl6pPr marL="945032" indent="0">
              <a:buNone/>
              <a:defRPr sz="661" b="1"/>
            </a:lvl6pPr>
            <a:lvl7pPr marL="1134039" indent="0">
              <a:buNone/>
              <a:defRPr sz="661" b="1"/>
            </a:lvl7pPr>
            <a:lvl8pPr marL="1323045" indent="0">
              <a:buNone/>
              <a:defRPr sz="661" b="1"/>
            </a:lvl8pPr>
            <a:lvl9pPr marL="1512052" indent="0">
              <a:buNone/>
              <a:defRPr sz="66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57" y="1946072"/>
            <a:ext cx="1599048" cy="2862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13543" y="1306014"/>
            <a:ext cx="1606923" cy="640058"/>
          </a:xfrm>
        </p:spPr>
        <p:txBody>
          <a:bodyPr anchor="b"/>
          <a:lstStyle>
            <a:lvl1pPr marL="0" indent="0">
              <a:buNone/>
              <a:defRPr sz="992" b="1"/>
            </a:lvl1pPr>
            <a:lvl2pPr marL="189006" indent="0">
              <a:buNone/>
              <a:defRPr sz="827" b="1"/>
            </a:lvl2pPr>
            <a:lvl3pPr marL="378013" indent="0">
              <a:buNone/>
              <a:defRPr sz="744" b="1"/>
            </a:lvl3pPr>
            <a:lvl4pPr marL="567019" indent="0">
              <a:buNone/>
              <a:defRPr sz="661" b="1"/>
            </a:lvl4pPr>
            <a:lvl5pPr marL="756026" indent="0">
              <a:buNone/>
              <a:defRPr sz="661" b="1"/>
            </a:lvl5pPr>
            <a:lvl6pPr marL="945032" indent="0">
              <a:buNone/>
              <a:defRPr sz="661" b="1"/>
            </a:lvl6pPr>
            <a:lvl7pPr marL="1134039" indent="0">
              <a:buNone/>
              <a:defRPr sz="661" b="1"/>
            </a:lvl7pPr>
            <a:lvl8pPr marL="1323045" indent="0">
              <a:buNone/>
              <a:defRPr sz="661" b="1"/>
            </a:lvl8pPr>
            <a:lvl9pPr marL="1512052" indent="0">
              <a:buNone/>
              <a:defRPr sz="66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13543" y="1946072"/>
            <a:ext cx="1606923" cy="2862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2D8D-8318-4554-9060-A7D4F36B54FC}" type="datetimeFigureOut">
              <a:rPr lang="fr-FR" smtClean="0"/>
              <a:t>10/04/2026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65B8-67FE-4BD0-8F23-6898C67D37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606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2D8D-8318-4554-9060-A7D4F36B54FC}" type="datetimeFigureOut">
              <a:rPr lang="fr-FR" smtClean="0"/>
              <a:t>10/04/2026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65B8-67FE-4BD0-8F23-6898C67D37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78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2D8D-8318-4554-9060-A7D4F36B54FC}" type="datetimeFigureOut">
              <a:rPr lang="fr-FR" smtClean="0"/>
              <a:t>10/04/2026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65B8-67FE-4BD0-8F23-6898C67D37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04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6" y="355177"/>
            <a:ext cx="1219096" cy="1243118"/>
          </a:xfrm>
        </p:spPr>
        <p:txBody>
          <a:bodyPr anchor="b"/>
          <a:lstStyle>
            <a:lvl1pPr>
              <a:defRPr sz="132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923" y="767084"/>
            <a:ext cx="1913543" cy="3786085"/>
          </a:xfrm>
        </p:spPr>
        <p:txBody>
          <a:bodyPr/>
          <a:lstStyle>
            <a:lvl1pPr>
              <a:defRPr sz="1323"/>
            </a:lvl1pPr>
            <a:lvl2pPr>
              <a:defRPr sz="1158"/>
            </a:lvl2pPr>
            <a:lvl3pPr>
              <a:defRPr sz="992"/>
            </a:lvl3pPr>
            <a:lvl4pPr>
              <a:defRPr sz="827"/>
            </a:lvl4pPr>
            <a:lvl5pPr>
              <a:defRPr sz="827"/>
            </a:lvl5pPr>
            <a:lvl6pPr>
              <a:defRPr sz="827"/>
            </a:lvl6pPr>
            <a:lvl7pPr>
              <a:defRPr sz="827"/>
            </a:lvl7pPr>
            <a:lvl8pPr>
              <a:defRPr sz="827"/>
            </a:lvl8pPr>
            <a:lvl9pPr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0356" y="1598295"/>
            <a:ext cx="1219096" cy="2961039"/>
          </a:xfrm>
        </p:spPr>
        <p:txBody>
          <a:bodyPr/>
          <a:lstStyle>
            <a:lvl1pPr marL="0" indent="0">
              <a:buNone/>
              <a:defRPr sz="661"/>
            </a:lvl1pPr>
            <a:lvl2pPr marL="189006" indent="0">
              <a:buNone/>
              <a:defRPr sz="579"/>
            </a:lvl2pPr>
            <a:lvl3pPr marL="378013" indent="0">
              <a:buNone/>
              <a:defRPr sz="496"/>
            </a:lvl3pPr>
            <a:lvl4pPr marL="567019" indent="0">
              <a:buNone/>
              <a:defRPr sz="413"/>
            </a:lvl4pPr>
            <a:lvl5pPr marL="756026" indent="0">
              <a:buNone/>
              <a:defRPr sz="413"/>
            </a:lvl5pPr>
            <a:lvl6pPr marL="945032" indent="0">
              <a:buNone/>
              <a:defRPr sz="413"/>
            </a:lvl6pPr>
            <a:lvl7pPr marL="1134039" indent="0">
              <a:buNone/>
              <a:defRPr sz="413"/>
            </a:lvl7pPr>
            <a:lvl8pPr marL="1323045" indent="0">
              <a:buNone/>
              <a:defRPr sz="413"/>
            </a:lvl8pPr>
            <a:lvl9pPr marL="1512052" indent="0">
              <a:buNone/>
              <a:defRPr sz="41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2D8D-8318-4554-9060-A7D4F36B54FC}" type="datetimeFigureOut">
              <a:rPr lang="fr-FR" smtClean="0"/>
              <a:t>10/04/2026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65B8-67FE-4BD0-8F23-6898C67D37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34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6" y="355177"/>
            <a:ext cx="1219096" cy="1243118"/>
          </a:xfrm>
        </p:spPr>
        <p:txBody>
          <a:bodyPr anchor="b"/>
          <a:lstStyle>
            <a:lvl1pPr>
              <a:defRPr sz="132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06923" y="767084"/>
            <a:ext cx="1913543" cy="3786085"/>
          </a:xfrm>
        </p:spPr>
        <p:txBody>
          <a:bodyPr anchor="t"/>
          <a:lstStyle>
            <a:lvl1pPr marL="0" indent="0">
              <a:buNone/>
              <a:defRPr sz="1323"/>
            </a:lvl1pPr>
            <a:lvl2pPr marL="189006" indent="0">
              <a:buNone/>
              <a:defRPr sz="1158"/>
            </a:lvl2pPr>
            <a:lvl3pPr marL="378013" indent="0">
              <a:buNone/>
              <a:defRPr sz="992"/>
            </a:lvl3pPr>
            <a:lvl4pPr marL="567019" indent="0">
              <a:buNone/>
              <a:defRPr sz="827"/>
            </a:lvl4pPr>
            <a:lvl5pPr marL="756026" indent="0">
              <a:buNone/>
              <a:defRPr sz="827"/>
            </a:lvl5pPr>
            <a:lvl6pPr marL="945032" indent="0">
              <a:buNone/>
              <a:defRPr sz="827"/>
            </a:lvl6pPr>
            <a:lvl7pPr marL="1134039" indent="0">
              <a:buNone/>
              <a:defRPr sz="827"/>
            </a:lvl7pPr>
            <a:lvl8pPr marL="1323045" indent="0">
              <a:buNone/>
              <a:defRPr sz="827"/>
            </a:lvl8pPr>
            <a:lvl9pPr marL="1512052" indent="0">
              <a:buNone/>
              <a:defRPr sz="827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0356" y="1598295"/>
            <a:ext cx="1219096" cy="2961039"/>
          </a:xfrm>
        </p:spPr>
        <p:txBody>
          <a:bodyPr/>
          <a:lstStyle>
            <a:lvl1pPr marL="0" indent="0">
              <a:buNone/>
              <a:defRPr sz="661"/>
            </a:lvl1pPr>
            <a:lvl2pPr marL="189006" indent="0">
              <a:buNone/>
              <a:defRPr sz="579"/>
            </a:lvl2pPr>
            <a:lvl3pPr marL="378013" indent="0">
              <a:buNone/>
              <a:defRPr sz="496"/>
            </a:lvl3pPr>
            <a:lvl4pPr marL="567019" indent="0">
              <a:buNone/>
              <a:defRPr sz="413"/>
            </a:lvl4pPr>
            <a:lvl5pPr marL="756026" indent="0">
              <a:buNone/>
              <a:defRPr sz="413"/>
            </a:lvl5pPr>
            <a:lvl6pPr marL="945032" indent="0">
              <a:buNone/>
              <a:defRPr sz="413"/>
            </a:lvl6pPr>
            <a:lvl7pPr marL="1134039" indent="0">
              <a:buNone/>
              <a:defRPr sz="413"/>
            </a:lvl7pPr>
            <a:lvl8pPr marL="1323045" indent="0">
              <a:buNone/>
              <a:defRPr sz="413"/>
            </a:lvl8pPr>
            <a:lvl9pPr marL="1512052" indent="0">
              <a:buNone/>
              <a:defRPr sz="41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2D8D-8318-4554-9060-A7D4F36B54FC}" type="datetimeFigureOut">
              <a:rPr lang="fr-FR" smtClean="0"/>
              <a:t>10/04/2026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65B8-67FE-4BD0-8F23-6898C67D37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07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64" y="283649"/>
            <a:ext cx="3260110" cy="102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64" y="1418240"/>
            <a:ext cx="3260110" cy="338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9864" y="4937943"/>
            <a:ext cx="850464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62D8D-8318-4554-9060-A7D4F36B54FC}" type="datetimeFigureOut">
              <a:rPr lang="fr-FR" smtClean="0"/>
              <a:t>10/04/2026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2072" y="4937943"/>
            <a:ext cx="1275695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69510" y="4937943"/>
            <a:ext cx="850464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165B8-67FE-4BD0-8F23-6898C67D37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78013" rtl="0" eaLnBrk="1" latinLnBrk="0" hangingPunct="1">
        <a:lnSpc>
          <a:spcPct val="90000"/>
        </a:lnSpc>
        <a:spcBef>
          <a:spcPct val="0"/>
        </a:spcBef>
        <a:buNone/>
        <a:defRPr sz="18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3" indent="-94503" algn="l" defTabSz="37801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158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472516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827" kern="1200">
          <a:solidFill>
            <a:schemeClr val="tx1"/>
          </a:solidFill>
          <a:latin typeface="+mn-lt"/>
          <a:ea typeface="+mn-ea"/>
          <a:cs typeface="+mn-cs"/>
        </a:defRPr>
      </a:lvl3pPr>
      <a:lvl4pPr marL="661523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4pPr>
      <a:lvl5pPr marL="850529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5pPr>
      <a:lvl6pPr marL="1039536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6pPr>
      <a:lvl7pPr marL="1228542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7pPr>
      <a:lvl8pPr marL="1417549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8pPr>
      <a:lvl9pPr marL="1606555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1pPr>
      <a:lvl2pPr marL="189006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2pPr>
      <a:lvl3pPr marL="378013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3pPr>
      <a:lvl4pPr marL="567019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4pPr>
      <a:lvl5pPr marL="756026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5pPr>
      <a:lvl6pPr marL="945032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6pPr>
      <a:lvl7pPr marL="1134039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7pPr>
      <a:lvl8pPr marL="1323045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8pPr>
      <a:lvl9pPr marL="1512052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50E4E8B-A543-4F28-AD10-0B75310E49A4}"/>
              </a:ext>
            </a:extLst>
          </p:cNvPr>
          <p:cNvSpPr txBox="1"/>
          <p:nvPr/>
        </p:nvSpPr>
        <p:spPr>
          <a:xfrm>
            <a:off x="50615" y="390"/>
            <a:ext cx="3558741" cy="1226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05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Mesurons la concentration en Nitrates dans l'eau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système de mesure se compose de deux phases : </a:t>
            </a:r>
          </a:p>
          <a:p>
            <a:pPr marL="228600" indent="-228600" algn="just">
              <a:spcAft>
                <a:spcPts val="1000"/>
              </a:spcAft>
              <a:buFont typeface="+mj-lt"/>
              <a:buAutoNum type="arabicPeriod"/>
            </a:pPr>
            <a:r>
              <a:rPr lang="fr-FR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bandelette de papier buvard imbibé du réactif qui réagit avec le nitrate et change de couleur</a:t>
            </a:r>
          </a:p>
          <a:p>
            <a:pPr marL="228600" indent="-228600" algn="just">
              <a:spcAft>
                <a:spcPts val="1000"/>
              </a:spcAft>
              <a:buFont typeface="+mj-lt"/>
              <a:buAutoNum type="arabicPeriod"/>
            </a:pPr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Avec l’application </a:t>
            </a:r>
            <a:r>
              <a:rPr lang="fr-FR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smartphone pour analyser plus finement les résultats obtenus </a:t>
            </a:r>
            <a:r>
              <a:rPr lang="fr-FR" sz="7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via une lecture visuelle des valeurs à partir de la carte de mesure </a:t>
            </a:r>
            <a:endParaRPr lang="fr-FR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335C019-20D3-405A-A721-BFC8946A7076}"/>
              </a:ext>
            </a:extLst>
          </p:cNvPr>
          <p:cNvSpPr txBox="1"/>
          <p:nvPr/>
        </p:nvSpPr>
        <p:spPr>
          <a:xfrm>
            <a:off x="1" y="1186259"/>
            <a:ext cx="3395471" cy="267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05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sz="105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équipements nécessaire pour la prise de mesure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8F1DBA-D551-4F04-9F68-E1DE654E68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0" t="18737" r="27909" b="21107"/>
          <a:stretch/>
        </p:blipFill>
        <p:spPr bwMode="auto">
          <a:xfrm>
            <a:off x="16530" y="1510621"/>
            <a:ext cx="490471" cy="45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FF3B35E-AB11-4DCB-B0B5-3C56F9986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32" y="1510621"/>
            <a:ext cx="297478" cy="362243"/>
          </a:xfrm>
          <a:prstGeom prst="rect">
            <a:avLst/>
          </a:prstGeom>
        </p:spPr>
      </p:pic>
      <p:pic>
        <p:nvPicPr>
          <p:cNvPr id="1028" name="Picture 4" descr="Icône de smartphone tactile main sur fond blanc pour votre conception, logo, application">
            <a:extLst>
              <a:ext uri="{FF2B5EF4-FFF2-40B4-BE49-F238E27FC236}">
                <a16:creationId xmlns:a16="http://schemas.microsoft.com/office/drawing/2014/main" id="{FBDDF366-18FB-4E2C-AF42-8528363405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8" t="22447" r="33554" b="38686"/>
          <a:stretch/>
        </p:blipFill>
        <p:spPr bwMode="auto">
          <a:xfrm>
            <a:off x="2931087" y="1413321"/>
            <a:ext cx="344421" cy="38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2306A87-82EA-47D9-90A5-BE2B70CC36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182" y="1456865"/>
            <a:ext cx="344421" cy="38260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FA681CA4-5FC6-4451-85D9-A5E4BCF915E6}"/>
              </a:ext>
            </a:extLst>
          </p:cNvPr>
          <p:cNvSpPr txBox="1"/>
          <p:nvPr/>
        </p:nvSpPr>
        <p:spPr>
          <a:xfrm>
            <a:off x="-15598" y="1989095"/>
            <a:ext cx="7652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600" b="1" i="0" dirty="0">
                <a:solidFill>
                  <a:srgbClr val="4D4D4D"/>
                </a:solidFill>
                <a:effectLst/>
                <a:latin typeface="Open Sans" panose="020B0604020202020204" pitchFamily="34" charset="0"/>
              </a:rPr>
              <a:t>Bandelettes de test de nitrate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E08602A-2BE3-41A9-B3A5-1F915CC2416A}"/>
              </a:ext>
            </a:extLst>
          </p:cNvPr>
          <p:cNvSpPr txBox="1"/>
          <p:nvPr/>
        </p:nvSpPr>
        <p:spPr>
          <a:xfrm>
            <a:off x="576273" y="1987608"/>
            <a:ext cx="664516" cy="192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00" b="1" i="0" dirty="0">
                <a:solidFill>
                  <a:srgbClr val="4D4D4D"/>
                </a:solidFill>
                <a:effectLst/>
                <a:latin typeface="Open Sans" panose="020B0604020202020204" pitchFamily="34" charset="0"/>
              </a:rPr>
              <a:t>Carte de mesure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01A87A8-C77A-413E-86B4-4EE8923AF950}"/>
              </a:ext>
            </a:extLst>
          </p:cNvPr>
          <p:cNvSpPr txBox="1"/>
          <p:nvPr/>
        </p:nvSpPr>
        <p:spPr>
          <a:xfrm>
            <a:off x="2347658" y="1431530"/>
            <a:ext cx="7833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00" b="1" i="0" dirty="0">
                <a:solidFill>
                  <a:srgbClr val="4D4D4D"/>
                </a:solidFill>
                <a:effectLst/>
                <a:latin typeface="Open Sans" panose="020B0604020202020204" pitchFamily="34" charset="0"/>
              </a:rPr>
              <a:t>Application Deltares Aquality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F6F355A-9AE7-4491-A606-C1FC98D18CFC}"/>
              </a:ext>
            </a:extLst>
          </p:cNvPr>
          <p:cNvSpPr txBox="1"/>
          <p:nvPr/>
        </p:nvSpPr>
        <p:spPr>
          <a:xfrm>
            <a:off x="15659" y="2412749"/>
            <a:ext cx="3470270" cy="1553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05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Mode opératoire à partir de l’application mobile</a:t>
            </a:r>
            <a:endParaRPr lang="fr-FR" sz="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15000"/>
              </a:lnSpc>
              <a:buFont typeface="+mj-lt"/>
              <a:buAutoNum type="arabicPeriod"/>
            </a:pPr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l’aide de l’outil de prélèvement, remplir un récipient propre avec de l'eau prélevé</a:t>
            </a:r>
          </a:p>
          <a:p>
            <a:pPr marL="228600" lvl="0" indent="-228600">
              <a:lnSpc>
                <a:spcPct val="115000"/>
              </a:lnSpc>
              <a:buFont typeface="+mj-lt"/>
              <a:buAutoNum type="arabicPeriod"/>
            </a:pPr>
            <a:r>
              <a:rPr lang="fr-FR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Lancer l’application Aquality, cliquer sur « + » .</a:t>
            </a:r>
          </a:p>
          <a:p>
            <a:pPr marL="228600" lvl="0" indent="-228600">
              <a:lnSpc>
                <a:spcPct val="115000"/>
              </a:lnSpc>
              <a:buFont typeface="+mj-lt"/>
              <a:buAutoNum type="arabicPeriod"/>
            </a:pPr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Prendre une bandelette de test </a:t>
            </a:r>
            <a:r>
              <a:rPr lang="fr-FR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tremper 1 seconde la bandelette dans l’eau</a:t>
            </a:r>
          </a:p>
          <a:p>
            <a:pPr marL="228600" lvl="0" indent="-228600">
              <a:lnSpc>
                <a:spcPct val="115000"/>
              </a:lnSpc>
              <a:buFont typeface="+mj-lt"/>
              <a:buAutoNum type="arabicPeriod"/>
            </a:pPr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Faire une pichenette sur la languette pour enlever l’excès d’eau (le volume de réactif étant fixe, le volume d’eau doit être bien défini) </a:t>
            </a:r>
          </a:p>
          <a:p>
            <a:pPr marL="228600" lvl="0" indent="-228600">
              <a:lnSpc>
                <a:spcPct val="115000"/>
              </a:lnSpc>
              <a:buFont typeface="+mj-lt"/>
              <a:buAutoNum type="arabicPeriod"/>
            </a:pPr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Positionner la bandelette sur la carte des couleurs, lancer le minuteur et attendre 60 secondes</a:t>
            </a:r>
          </a:p>
          <a:p>
            <a:pPr marL="228600" lvl="0" indent="-228600">
              <a:lnSpc>
                <a:spcPct val="115000"/>
              </a:lnSpc>
              <a:buFont typeface="+mj-lt"/>
              <a:buAutoNum type="arabicPeriod"/>
            </a:pPr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Prendre </a:t>
            </a:r>
            <a:r>
              <a:rPr lang="fr-FR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photo à partir de l’application afin </a:t>
            </a:r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récupéré la valeur obtenue </a:t>
            </a:r>
            <a:r>
              <a:rPr lang="fr-FR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(Valeur à récupérer N03)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2E2468E-DB70-49D9-B1DC-61F79CB9F1A0}"/>
              </a:ext>
            </a:extLst>
          </p:cNvPr>
          <p:cNvSpPr txBox="1"/>
          <p:nvPr/>
        </p:nvSpPr>
        <p:spPr>
          <a:xfrm>
            <a:off x="15659" y="3931478"/>
            <a:ext cx="3764620" cy="1420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05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</a:t>
            </a:r>
            <a:r>
              <a:rPr lang="fr-FR" sz="105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 opératoire à partir d’une lecture visuelle</a:t>
            </a:r>
            <a:endParaRPr lang="fr-FR" sz="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15000"/>
              </a:lnSpc>
              <a:buFont typeface="+mj-lt"/>
              <a:buAutoNum type="arabicPeriod"/>
            </a:pPr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l’aide de l’outil de prélèvement, remplir un récipient propre avec de l'eau prélevé</a:t>
            </a:r>
          </a:p>
          <a:p>
            <a:pPr marL="228600" lvl="0" indent="-228600">
              <a:lnSpc>
                <a:spcPct val="115000"/>
              </a:lnSpc>
              <a:buFont typeface="+mj-lt"/>
              <a:buAutoNum type="arabicPeriod"/>
            </a:pPr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Prendre une bandelette de test </a:t>
            </a:r>
            <a:r>
              <a:rPr lang="fr-FR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tremper 1 seconde la bandelette dans l’eau</a:t>
            </a:r>
          </a:p>
          <a:p>
            <a:pPr marL="228600" lvl="0" indent="-228600">
              <a:lnSpc>
                <a:spcPct val="115000"/>
              </a:lnSpc>
              <a:buFont typeface="+mj-lt"/>
              <a:buAutoNum type="arabicPeriod"/>
            </a:pPr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Faire une pichenette sur la languette pour enlever l’excès d’eau (le volume de réactif étant fixe, le volume d’eau doit être bien défini) </a:t>
            </a:r>
          </a:p>
          <a:p>
            <a:pPr marL="228600" indent="-228600">
              <a:lnSpc>
                <a:spcPct val="115000"/>
              </a:lnSpc>
              <a:buFont typeface="+mj-lt"/>
              <a:buAutoNum type="arabicPeriod"/>
            </a:pPr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Positionner la bandelette sur la carte des couleurs et attendre 60 secondes avant de faire une lecture de la valeur. La valeur mesurée est en milligramme par litre (mg /l)</a:t>
            </a:r>
            <a:endParaRPr lang="fr-FR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5000"/>
              </a:lnSpc>
              <a:buFont typeface="+mj-lt"/>
              <a:buAutoNum type="arabicPeriod"/>
            </a:pPr>
            <a:r>
              <a:rPr lang="fr-FR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Reporter les valeurs et les informations de l’environnement (Position géographique et descriptions de l’environnement)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BA8E118E-39A1-4B76-A85C-0353626413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9302" y="1975425"/>
            <a:ext cx="344422" cy="185186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D880D0DE-189E-485F-A414-5F336BD6806A}"/>
              </a:ext>
            </a:extLst>
          </p:cNvPr>
          <p:cNvSpPr txBox="1"/>
          <p:nvPr/>
        </p:nvSpPr>
        <p:spPr>
          <a:xfrm>
            <a:off x="2388196" y="1883190"/>
            <a:ext cx="702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00" b="1" i="0" dirty="0">
                <a:solidFill>
                  <a:srgbClr val="4D4D4D"/>
                </a:solidFill>
                <a:effectLst/>
                <a:latin typeface="Open Sans" panose="020B0604020202020204" pitchFamily="34" charset="0"/>
              </a:rPr>
              <a:t>Lecture visuelle des valeurs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9ADC2DE7-56FC-4E10-8D49-387D8BFB82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85" y="1506521"/>
            <a:ext cx="388021" cy="359356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354FEA93-E8A5-40FA-A72B-D533DC478BCC}"/>
              </a:ext>
            </a:extLst>
          </p:cNvPr>
          <p:cNvSpPr txBox="1"/>
          <p:nvPr/>
        </p:nvSpPr>
        <p:spPr>
          <a:xfrm>
            <a:off x="1097904" y="1984508"/>
            <a:ext cx="7449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00" b="1" dirty="0">
                <a:solidFill>
                  <a:srgbClr val="4D4D4D"/>
                </a:solidFill>
                <a:latin typeface="Open Sans" panose="020B0604020202020204" pitchFamily="34" charset="0"/>
              </a:rPr>
              <a:t>Kit de prélèvement</a:t>
            </a:r>
          </a:p>
        </p:txBody>
      </p:sp>
      <p:sp>
        <p:nvSpPr>
          <p:cNvPr id="40" name="Flèche : droite 39">
            <a:extLst>
              <a:ext uri="{FF2B5EF4-FFF2-40B4-BE49-F238E27FC236}">
                <a16:creationId xmlns:a16="http://schemas.microsoft.com/office/drawing/2014/main" id="{B3E6023C-E4AC-4B3F-86B0-6A398A4FD831}"/>
              </a:ext>
            </a:extLst>
          </p:cNvPr>
          <p:cNvSpPr/>
          <p:nvPr/>
        </p:nvSpPr>
        <p:spPr>
          <a:xfrm rot="20464410">
            <a:off x="2019628" y="1593234"/>
            <a:ext cx="419127" cy="72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 : droite 43">
            <a:extLst>
              <a:ext uri="{FF2B5EF4-FFF2-40B4-BE49-F238E27FC236}">
                <a16:creationId xmlns:a16="http://schemas.microsoft.com/office/drawing/2014/main" id="{96D6664D-A083-49C5-A61C-2FB1458EE9B4}"/>
              </a:ext>
            </a:extLst>
          </p:cNvPr>
          <p:cNvSpPr/>
          <p:nvPr/>
        </p:nvSpPr>
        <p:spPr>
          <a:xfrm rot="1051566">
            <a:off x="2026063" y="1880812"/>
            <a:ext cx="419127" cy="72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Croix 40">
            <a:extLst>
              <a:ext uri="{FF2B5EF4-FFF2-40B4-BE49-F238E27FC236}">
                <a16:creationId xmlns:a16="http://schemas.microsoft.com/office/drawing/2014/main" id="{701BED91-A244-47B6-A193-39BB77420CB0}"/>
              </a:ext>
            </a:extLst>
          </p:cNvPr>
          <p:cNvSpPr/>
          <p:nvPr/>
        </p:nvSpPr>
        <p:spPr>
          <a:xfrm>
            <a:off x="540754" y="1648168"/>
            <a:ext cx="181881" cy="173924"/>
          </a:xfrm>
          <a:prstGeom prst="plus">
            <a:avLst>
              <a:gd name="adj" fmla="val 433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Croix 45">
            <a:extLst>
              <a:ext uri="{FF2B5EF4-FFF2-40B4-BE49-F238E27FC236}">
                <a16:creationId xmlns:a16="http://schemas.microsoft.com/office/drawing/2014/main" id="{1051D319-0F3C-4FCA-B4A7-C1A01481E370}"/>
              </a:ext>
            </a:extLst>
          </p:cNvPr>
          <p:cNvSpPr/>
          <p:nvPr/>
        </p:nvSpPr>
        <p:spPr>
          <a:xfrm>
            <a:off x="1124183" y="1648168"/>
            <a:ext cx="181881" cy="173924"/>
          </a:xfrm>
          <a:prstGeom prst="plus">
            <a:avLst>
              <a:gd name="adj" fmla="val 433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Croix 46">
            <a:extLst>
              <a:ext uri="{FF2B5EF4-FFF2-40B4-BE49-F238E27FC236}">
                <a16:creationId xmlns:a16="http://schemas.microsoft.com/office/drawing/2014/main" id="{C574E94D-A404-4B3A-BCE4-CA21FE92FA17}"/>
              </a:ext>
            </a:extLst>
          </p:cNvPr>
          <p:cNvSpPr/>
          <p:nvPr/>
        </p:nvSpPr>
        <p:spPr>
          <a:xfrm>
            <a:off x="1796882" y="1657109"/>
            <a:ext cx="181881" cy="173924"/>
          </a:xfrm>
          <a:prstGeom prst="plus">
            <a:avLst>
              <a:gd name="adj" fmla="val 433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262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50357D76-36E6-4CE1-9427-4C2DC4FB615D}"/>
              </a:ext>
            </a:extLst>
          </p:cNvPr>
          <p:cNvGrpSpPr/>
          <p:nvPr/>
        </p:nvGrpSpPr>
        <p:grpSpPr>
          <a:xfrm>
            <a:off x="108599" y="1838014"/>
            <a:ext cx="3334512" cy="1731237"/>
            <a:chOff x="222663" y="835152"/>
            <a:chExt cx="3334512" cy="1731237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3C15EC9B-9225-40D0-8EBB-6EA542CE8D5C}"/>
                </a:ext>
              </a:extLst>
            </p:cNvPr>
            <p:cNvSpPr txBox="1"/>
            <p:nvPr/>
          </p:nvSpPr>
          <p:spPr>
            <a:xfrm>
              <a:off x="222663" y="835152"/>
              <a:ext cx="33345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dirty="0"/>
                <a:t>Norme européen - Seuil de la qualité environnemental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3CE0040-9E23-49CC-A01C-0A1CA7EC13DE}"/>
                </a:ext>
              </a:extLst>
            </p:cNvPr>
            <p:cNvSpPr/>
            <p:nvPr/>
          </p:nvSpPr>
          <p:spPr>
            <a:xfrm>
              <a:off x="358378" y="1231392"/>
              <a:ext cx="170688" cy="1645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F9B3B5D-3021-4C22-ABF6-D8A9E90E0AFD}"/>
                </a:ext>
              </a:extLst>
            </p:cNvPr>
            <p:cNvSpPr/>
            <p:nvPr/>
          </p:nvSpPr>
          <p:spPr>
            <a:xfrm>
              <a:off x="358378" y="1466088"/>
              <a:ext cx="170688" cy="16459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86E4DA8-D29E-4312-9800-25122E59C85D}"/>
                </a:ext>
              </a:extLst>
            </p:cNvPr>
            <p:cNvSpPr/>
            <p:nvPr/>
          </p:nvSpPr>
          <p:spPr>
            <a:xfrm>
              <a:off x="358378" y="1700784"/>
              <a:ext cx="170688" cy="164592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D5A7B22-B244-47BE-BA3D-D15509CA2482}"/>
                </a:ext>
              </a:extLst>
            </p:cNvPr>
            <p:cNvSpPr/>
            <p:nvPr/>
          </p:nvSpPr>
          <p:spPr>
            <a:xfrm>
              <a:off x="358378" y="1926336"/>
              <a:ext cx="170688" cy="16459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0FBCDE-34DA-461D-B260-06E5E824C26F}"/>
                </a:ext>
              </a:extLst>
            </p:cNvPr>
            <p:cNvSpPr/>
            <p:nvPr/>
          </p:nvSpPr>
          <p:spPr>
            <a:xfrm>
              <a:off x="358378" y="2148840"/>
              <a:ext cx="170688" cy="16459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F1CF0343-A79A-4943-BB3C-54AADAE92C72}"/>
                </a:ext>
              </a:extLst>
            </p:cNvPr>
            <p:cNvSpPr txBox="1"/>
            <p:nvPr/>
          </p:nvSpPr>
          <p:spPr>
            <a:xfrm>
              <a:off x="529066" y="1204478"/>
              <a:ext cx="2831434" cy="1361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/>
                <a:t>Bleu : Concentration &lt; 2 mg/l –&gt; </a:t>
              </a:r>
              <a:r>
                <a:rPr lang="fr-FR" sz="800" b="1" dirty="0"/>
                <a:t>Très bon état</a:t>
              </a:r>
            </a:p>
            <a:p>
              <a:endParaRPr lang="fr-FR" sz="800" dirty="0"/>
            </a:p>
            <a:p>
              <a:r>
                <a:rPr lang="fr-FR" sz="800" dirty="0"/>
                <a:t>Vert : Concentration &gt; 2 et &lt; 10 mg/l -&gt; </a:t>
              </a:r>
              <a:r>
                <a:rPr lang="fr-FR" sz="800" b="1" dirty="0"/>
                <a:t>Bon état</a:t>
              </a:r>
            </a:p>
            <a:p>
              <a:endParaRPr lang="fr-FR" sz="800" dirty="0"/>
            </a:p>
            <a:p>
              <a:r>
                <a:rPr lang="fr-FR" sz="800" dirty="0"/>
                <a:t>Jaune : Concentration &gt; 10  et &lt; 25 mg/l -&gt; </a:t>
              </a:r>
              <a:r>
                <a:rPr lang="fr-FR" sz="800" b="1" dirty="0"/>
                <a:t>Etat moyen</a:t>
              </a:r>
            </a:p>
            <a:p>
              <a:endParaRPr lang="fr-FR" sz="800" dirty="0"/>
            </a:p>
            <a:p>
              <a:r>
                <a:rPr lang="fr-FR" sz="800" dirty="0"/>
                <a:t>Orange : Concentration &gt; 25  et &lt; 50 mg/l  -&gt; </a:t>
              </a:r>
              <a:r>
                <a:rPr lang="fr-FR" sz="800" b="1" dirty="0"/>
                <a:t>Etat médiocre</a:t>
              </a:r>
            </a:p>
            <a:p>
              <a:endParaRPr lang="fr-FR" sz="800" dirty="0"/>
            </a:p>
            <a:p>
              <a:r>
                <a:rPr lang="fr-FR" sz="800" dirty="0"/>
                <a:t>Rouge : Concentration &gt; 50 mg/l -&gt; </a:t>
              </a:r>
              <a:r>
                <a:rPr lang="fr-FR" sz="800" b="1" dirty="0"/>
                <a:t>Mauvaise Etat</a:t>
              </a:r>
            </a:p>
            <a:p>
              <a:endParaRPr lang="fr-FR" sz="1050" dirty="0"/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16B8FFD4-C5A2-456F-AD6B-B4C6E65D0816}"/>
              </a:ext>
            </a:extLst>
          </p:cNvPr>
          <p:cNvSpPr txBox="1"/>
          <p:nvPr/>
        </p:nvSpPr>
        <p:spPr>
          <a:xfrm>
            <a:off x="167798" y="3801049"/>
            <a:ext cx="3444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800" i="0" dirty="0">
                <a:effectLst/>
              </a:rPr>
              <a:t>Pour information, la valeur limite européenne pour les nitrates dans l’eau destinée à la consommation humaine est fixée à 50 mg/L</a:t>
            </a:r>
            <a:endParaRPr lang="fr-FR" sz="800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CD1243B-3769-46FA-90EA-E4B8046097C3}"/>
              </a:ext>
            </a:extLst>
          </p:cNvPr>
          <p:cNvSpPr txBox="1"/>
          <p:nvPr/>
        </p:nvSpPr>
        <p:spPr>
          <a:xfrm>
            <a:off x="167798" y="4146459"/>
            <a:ext cx="34442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800" b="0" i="0" dirty="0">
                <a:effectLst/>
                <a:latin typeface="Inter Variable"/>
              </a:rPr>
              <a:t>En France, la qualité de l’eau au robinet vis-à-vis des nitrates est évaluée selon plusieurs seuils réglementaires :</a:t>
            </a:r>
          </a:p>
          <a:p>
            <a:pPr algn="l"/>
            <a:endParaRPr lang="fr-FR" sz="800" b="0" i="0" dirty="0">
              <a:effectLst/>
              <a:latin typeface="Inter Variable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800" b="1" i="0" dirty="0">
                <a:effectLst/>
                <a:latin typeface="Inter Variable"/>
              </a:rPr>
              <a:t>≤ 25 mg/L</a:t>
            </a:r>
            <a:r>
              <a:rPr lang="fr-FR" sz="800" b="0" i="0" dirty="0">
                <a:effectLst/>
                <a:latin typeface="Inter Variable"/>
              </a:rPr>
              <a:t> : eau considérée comme de très bonne qualité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800" b="1" i="0" dirty="0">
                <a:effectLst/>
                <a:latin typeface="Inter Variable"/>
              </a:rPr>
              <a:t>]25 – 40] mg/L</a:t>
            </a:r>
            <a:r>
              <a:rPr lang="fr-FR" sz="800" b="0" i="0" dirty="0">
                <a:effectLst/>
                <a:latin typeface="Inter Variable"/>
              </a:rPr>
              <a:t> : qualité satisfaisante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800" b="1" i="0" dirty="0">
                <a:effectLst/>
                <a:latin typeface="Inter Variable"/>
              </a:rPr>
              <a:t>]40 – 50] mg/L</a:t>
            </a:r>
            <a:r>
              <a:rPr lang="fr-FR" sz="800" b="0" i="0" dirty="0">
                <a:effectLst/>
                <a:latin typeface="Inter Variable"/>
              </a:rPr>
              <a:t> : encore conforme, mais proche de la limite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800" b="1" i="0" dirty="0">
                <a:effectLst/>
                <a:latin typeface="Inter Variable"/>
              </a:rPr>
              <a:t>]50 – 100] mg/L</a:t>
            </a:r>
            <a:r>
              <a:rPr lang="fr-FR" sz="800" b="0" i="0" dirty="0">
                <a:effectLst/>
                <a:latin typeface="Inter Variable"/>
              </a:rPr>
              <a:t> : non-conforme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800" b="1" i="0" dirty="0">
                <a:effectLst/>
                <a:latin typeface="Inter Variable"/>
              </a:rPr>
              <a:t>&gt; 100 mg/L</a:t>
            </a:r>
            <a:r>
              <a:rPr lang="fr-FR" sz="800" b="0" i="0" dirty="0">
                <a:effectLst/>
                <a:latin typeface="Inter Variable"/>
              </a:rPr>
              <a:t> : fortement non-conforme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D34695D-090D-41DA-8B31-B20D7290156F}"/>
              </a:ext>
            </a:extLst>
          </p:cNvPr>
          <p:cNvSpPr txBox="1"/>
          <p:nvPr/>
        </p:nvSpPr>
        <p:spPr>
          <a:xfrm>
            <a:off x="108599" y="1453299"/>
            <a:ext cx="3334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u="sng" dirty="0"/>
              <a:t>Interprétation des résultats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5815A60-23DA-4E35-B047-F0DE581980AE}"/>
              </a:ext>
            </a:extLst>
          </p:cNvPr>
          <p:cNvSpPr txBox="1"/>
          <p:nvPr/>
        </p:nvSpPr>
        <p:spPr>
          <a:xfrm>
            <a:off x="108599" y="3522490"/>
            <a:ext cx="3334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/>
              <a:t>Norme Française - Qualité de l’eau et seuil réglementaire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E04103C-D0B8-48D4-9904-415B4BC793F2}"/>
              </a:ext>
            </a:extLst>
          </p:cNvPr>
          <p:cNvSpPr txBox="1"/>
          <p:nvPr/>
        </p:nvSpPr>
        <p:spPr>
          <a:xfrm>
            <a:off x="108599" y="217113"/>
            <a:ext cx="3585577" cy="1021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05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rappel, le nitrate, c'est quoi ? </a:t>
            </a:r>
            <a:r>
              <a:rPr lang="fr-FR" sz="1050" b="1" u="sng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05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formule chimique de l’ion nitrate est NO3− . Il contient de l'Azote et de l'Oxygène.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nitrates sont très solubles dans l'eau. On en trouve en quantités modérées partout.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nitrate traduit l’impact de nos activités au sein de nos milieux de vie. 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061593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</TotalTime>
  <Words>548</Words>
  <Application>Microsoft Office PowerPoint</Application>
  <PresentationFormat>Personnalisé</PresentationFormat>
  <Paragraphs>47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Inter Variable</vt:lpstr>
      <vt:lpstr>Open Sans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Frédéric LIEVRE</dc:creator>
  <cp:lastModifiedBy>Frédéric LIEVRE</cp:lastModifiedBy>
  <cp:revision>23</cp:revision>
  <dcterms:created xsi:type="dcterms:W3CDTF">2026-04-10T08:31:39Z</dcterms:created>
  <dcterms:modified xsi:type="dcterms:W3CDTF">2026-04-10T12:51:13Z</dcterms:modified>
</cp:coreProperties>
</file>